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73A1B-942C-4014-83F6-6AB8AC170EE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8B851-029E-4A4C-889B-AECC6F351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3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8B851-029E-4A4C-889B-AECC6F351D4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942D94-04D8-4EFB-A8F6-54BEA64099FF}" type="slidenum">
              <a:rPr lang="en-US"/>
              <a:pPr/>
              <a:t>11</a:t>
            </a:fld>
            <a:endParaRPr lang="en-US"/>
          </a:p>
        </p:txBody>
      </p:sp>
      <p:sp>
        <p:nvSpPr>
          <p:cNvPr id="128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By contracting and relaxing, the triceps and biceps in the upper arm enable you to bend or straighten your elbow. </a:t>
            </a:r>
            <a:endParaRPr lang="en-US" b="1" i="1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7C490-90BB-4041-97A1-5F0F4D41F2B6}" type="slidenum">
              <a:rPr lang="en-US"/>
              <a:pPr/>
              <a:t>12</a:t>
            </a:fld>
            <a:endParaRPr lang="en-US"/>
          </a:p>
        </p:txBody>
      </p:sp>
      <p:sp>
        <p:nvSpPr>
          <p:cNvPr id="129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By contracting and relaxing, the triceps and biceps in the upper arm enable you to bend or straighten your elbow. </a:t>
            </a:r>
            <a:endParaRPr lang="en-US" b="1" i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2609850"/>
          </a:xfrm>
        </p:spPr>
        <p:txBody>
          <a:bodyPr anchor="b" anchorCtr="0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  <a:contourClr>
                <a:srgbClr val="FFFFFF"/>
              </a:contourClr>
            </a:sp3d>
          </a:bodyPr>
          <a:lstStyle>
            <a:lvl1pPr algn="ctr">
              <a:defRPr lang="en-US" sz="5800" dirty="0" smtClean="0">
                <a:ln w="9525">
                  <a:noFill/>
                </a:ln>
                <a:effectLst>
                  <a:outerShdw blurRad="50800" dist="38100" dir="822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967089"/>
          </a:xfrm>
        </p:spPr>
        <p:txBody>
          <a:bodyPr>
            <a:normAutofit/>
          </a:bodyPr>
          <a:lstStyle>
            <a:lvl1pPr marL="0" indent="0" algn="ctr">
              <a:buNone/>
              <a:defRPr lang="en-US" sz="3000" b="0">
                <a:solidFill>
                  <a:schemeClr val="tx2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22313" y="2685391"/>
            <a:ext cx="7772400" cy="3112843"/>
          </a:xfrm>
        </p:spPr>
        <p:txBody>
          <a:bodyPr anchor="t">
            <a:normAutofit/>
          </a:bodyPr>
          <a:lstStyle>
            <a:lvl1pPr algn="ctr">
              <a:buNone/>
              <a:defRPr lang="en-US" sz="6000" b="1" dirty="0">
                <a:solidFill>
                  <a:schemeClr val="tx2">
                    <a:shade val="85000"/>
                    <a:satMod val="1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22313" y="1128932"/>
            <a:ext cx="7772400" cy="1509712"/>
          </a:xfrm>
        </p:spPr>
        <p:txBody>
          <a:bodyPr anchor="b">
            <a:normAutofit/>
          </a:bodyPr>
          <a:lstStyle>
            <a:lvl1pPr algn="ctr">
              <a:buNone/>
              <a:defRPr lang="en-US" sz="24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7729" y="1062637"/>
            <a:ext cx="4599432" cy="3977640"/>
          </a:xfrm>
          <a:prstGeom prst="rect">
            <a:avLst/>
          </a:prstGeom>
          <a:solidFill>
            <a:schemeClr val="tx2">
              <a:shade val="15000"/>
            </a:schemeClr>
          </a:solidFill>
          <a:ln w="63500">
            <a:noFill/>
            <a:miter lim="800000"/>
          </a:ln>
          <a:effectLst>
            <a:outerShdw blurRad="63500" dist="25400" dir="7200000" algn="t" rotWithShape="0">
              <a:prstClr val="black">
                <a:alpha val="45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5720" rIns="45720" rtlCol="0" anchor="ctr">
            <a:normAutofit/>
          </a:bodyPr>
          <a:lstStyle/>
          <a:p>
            <a:pPr marL="0" indent="-274320" algn="l"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sz="20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514536" y="4343400"/>
            <a:ext cx="3048000" cy="709858"/>
          </a:xfrm>
        </p:spPr>
        <p:txBody>
          <a:bodyPr anchor="t">
            <a:noAutofit/>
          </a:bodyPr>
          <a:lstStyle>
            <a:lvl1pPr algn="l">
              <a:buNone/>
              <a:defRPr sz="22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739645" y="1222657"/>
            <a:ext cx="4575601" cy="3657600"/>
          </a:xfrm>
          <a:solidFill>
            <a:schemeClr val="tx2">
              <a:shade val="75000"/>
            </a:schemeClr>
          </a:solidFill>
          <a:ln w="63500">
            <a:noFill/>
            <a:miter lim="800000"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/>
            </a:lvl1pPr>
          </a:lstStyle>
          <a:p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14536" y="1371600"/>
            <a:ext cx="3044952" cy="2930086"/>
          </a:xfrm>
        </p:spPr>
        <p:txBody>
          <a:bodyPr bIns="0" anchor="b">
            <a:normAutofit/>
          </a:bodyPr>
          <a:lstStyle>
            <a:lvl1pPr marL="0" marR="0" indent="0" algn="l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200" smtClean="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fld id="{34D919EF-9496-4F2D-A8FA-D30CDE944B9A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200" smtClean="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 lang="en-US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200" smtClean="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fld id="{5C30CD20-5A2A-464C-9467-19E2C203C0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defPPr>
        <a:defRPr sz="4400">
          <a:solidFill>
            <a:schemeClr val="tx2">
              <a:shade val="85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48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>
            <a:outerShdw blurRad="63500" dist="38100" dir="8220000" algn="tl" rotWithShape="0">
              <a:srgbClr val="000000">
                <a:alpha val="30000"/>
              </a:srgbClr>
            </a:outerShdw>
          </a:effectLst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indent="-274320" algn="l" eaLnBrk="1" hangingPunct="1"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557784" indent="-228600" algn="l" eaLnBrk="1" hangingPunct="1">
        <a:buClr>
          <a:schemeClr val="tx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813816" indent="-228600" algn="l" eaLnBrk="1" hangingPunct="1">
        <a:buClr>
          <a:schemeClr val="accent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069848" indent="-228600" algn="l" eaLnBrk="1" hangingPunct="1"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316736" indent="-228600" algn="l" eaLnBrk="1" hangingPunct="1">
        <a:buClr>
          <a:schemeClr val="accent1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57276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1819656" indent="-228600" algn="l" eaLnBrk="1" hangingPunct="1">
        <a:buClr>
          <a:schemeClr val="accent1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066544" indent="-228600" algn="l" eaLnBrk="1" hangingPunct="1">
        <a:buClr>
          <a:schemeClr val="tx2"/>
        </a:buClr>
        <a:buFont typeface="Wingdings 2" pitchFamily="18" charset="2"/>
        <a:buChar char=""/>
        <a:defRPr sz="1600" baseline="0">
          <a:latin typeface="+mn-lt"/>
        </a:defRPr>
      </a:lvl8pPr>
      <a:lvl9pPr marL="2313432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b4010f1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143000"/>
            <a:ext cx="3051528" cy="55768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1424970"/>
            <a:ext cx="4800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206 bones in an adult human.</a:t>
            </a:r>
          </a:p>
          <a:p>
            <a:pPr>
              <a:buClr>
                <a:schemeClr val="accent2"/>
              </a:buClr>
            </a:pPr>
            <a:endParaRPr lang="en-US" sz="28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human skeleton is divided into two parts</a:t>
            </a:r>
          </a:p>
          <a:p>
            <a:pPr>
              <a:buClr>
                <a:schemeClr val="accent2"/>
              </a:buClr>
            </a:pPr>
            <a:endParaRPr lang="en-US" sz="28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lvl="1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Axial; includes skull ribs and vertebral column </a:t>
            </a:r>
          </a:p>
          <a:p>
            <a:pPr marL="914400" lvl="1" indent="-457200">
              <a:buClr>
                <a:schemeClr val="accent2"/>
              </a:buClr>
              <a:buFont typeface="Wingdings" pitchFamily="2" charset="2"/>
              <a:buChar char="Ø"/>
            </a:pPr>
            <a:endParaRPr lang="en-US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lvl="1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Appendicular; includes arms legs shoulders pelvis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78920" y="169341"/>
            <a:ext cx="4953000" cy="735012"/>
          </a:xfrm>
          <a:prstGeom prst="rect">
            <a:avLst/>
          </a:prstGeom>
        </p:spPr>
        <p:txBody>
          <a:bodyPr/>
          <a:lstStyle>
            <a:defPPr>
              <a:defRPr sz="4400">
                <a:solidFill>
                  <a:schemeClr val="tx2">
                    <a:shade val="85000"/>
                    <a:satMod val="150000"/>
                  </a:schemeClr>
                </a:solidFill>
                <a:latin typeface="+mj-lt"/>
                <a:ea typeface="+mj-ea"/>
                <a:cs typeface="+mj-cs"/>
              </a:defRPr>
            </a:defPPr>
            <a:lvl1pPr algn="ctr" eaLnBrk="1" hangingPunct="1">
              <a:buNone/>
              <a:defRPr lang="en-US" sz="4800" b="1" strike="noStrike" kern="1200" baseline="0" dirty="0" smtClean="0">
                <a:solidFill>
                  <a:schemeClr val="tx2">
                    <a:shade val="85000"/>
                    <a:satMod val="150000"/>
                  </a:schemeClr>
                </a:solidFill>
                <a:effectLst>
                  <a:outerShdw blurRad="63500" dist="38100" dir="822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lt"/>
                <a:cs typeface="+mj-lt"/>
              </a:defRPr>
            </a:lvl1pPr>
          </a:lstStyle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Skeletal System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533400"/>
            <a:ext cx="7162800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>
              <a:lnSpc>
                <a:spcPct val="90000"/>
              </a:lnSpc>
            </a:pPr>
            <a:r>
              <a:rPr lang="en-US" sz="3600" dirty="0" smtClean="0"/>
              <a:t>Cardiac muscle:</a:t>
            </a:r>
          </a:p>
          <a:p>
            <a:pPr lvl="2" algn="ctr">
              <a:lnSpc>
                <a:spcPct val="90000"/>
              </a:lnSpc>
            </a:pPr>
            <a:endParaRPr lang="en-US" sz="3600" dirty="0" smtClean="0"/>
          </a:p>
          <a:p>
            <a:pPr lvl="3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dirty="0" smtClean="0"/>
              <a:t>is only found in the heart. 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dirty="0" smtClean="0"/>
              <a:t>is striated.</a:t>
            </a:r>
          </a:p>
        </p:txBody>
      </p:sp>
      <p:pic>
        <p:nvPicPr>
          <p:cNvPr id="3" name="Picture 2" descr="muscles.png"/>
          <p:cNvPicPr>
            <a:picLocks noChangeAspect="1"/>
          </p:cNvPicPr>
          <p:nvPr/>
        </p:nvPicPr>
        <p:blipFill>
          <a:blip r:embed="rId2" cstate="print"/>
          <a:srcRect t="66354" r="4615"/>
          <a:stretch>
            <a:fillRect/>
          </a:stretch>
        </p:blipFill>
        <p:spPr>
          <a:xfrm>
            <a:off x="685800" y="2971800"/>
            <a:ext cx="2795654" cy="2590800"/>
          </a:xfrm>
          <a:prstGeom prst="rect">
            <a:avLst/>
          </a:prstGeom>
        </p:spPr>
      </p:pic>
      <p:pic>
        <p:nvPicPr>
          <p:cNvPr id="4" name="Picture 3" descr="test muscle.bmp"/>
          <p:cNvPicPr>
            <a:picLocks noChangeAspect="1"/>
          </p:cNvPicPr>
          <p:nvPr/>
        </p:nvPicPr>
        <p:blipFill>
          <a:blip r:embed="rId3" cstate="print"/>
          <a:srcRect l="65882" t="-456"/>
          <a:stretch>
            <a:fillRect/>
          </a:stretch>
        </p:blipFill>
        <p:spPr>
          <a:xfrm rot="5400000">
            <a:off x="4765431" y="2549769"/>
            <a:ext cx="2889738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Muscles and Bones Interact</a:t>
            </a:r>
          </a:p>
        </p:txBody>
      </p:sp>
      <p:sp>
        <p:nvSpPr>
          <p:cNvPr id="1288195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/>
              <a:t>Opposing Muscles Contract and Relax</a:t>
            </a:r>
          </a:p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  <p:pic>
        <p:nvPicPr>
          <p:cNvPr id="1288198" name="Picture 6" descr="arm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3238" y="1546225"/>
            <a:ext cx="7981950" cy="4313238"/>
          </a:xfrm>
          <a:prstGeom prst="rect">
            <a:avLst/>
          </a:prstGeom>
          <a:noFill/>
        </p:spPr>
      </p:pic>
      <p:pic>
        <p:nvPicPr>
          <p:cNvPr id="1288199" name="Picture 7" descr="arm_arro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2913" y="2803525"/>
            <a:ext cx="2195512" cy="757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8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Muscles and Bones Interact</a:t>
            </a:r>
          </a:p>
        </p:txBody>
      </p:sp>
      <p:sp>
        <p:nvSpPr>
          <p:cNvPr id="129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</p:spPr>
        <p:txBody>
          <a:bodyPr/>
          <a:lstStyle/>
          <a:p>
            <a:r>
              <a:rPr lang="en-US" dirty="0"/>
              <a:t>Opposing Muscles Contract and Relax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Pearson Prentice Hall</a:t>
            </a:r>
          </a:p>
        </p:txBody>
      </p:sp>
      <p:pic>
        <p:nvPicPr>
          <p:cNvPr id="1290246" name="Picture 6" descr="arm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0913" y="1546225"/>
            <a:ext cx="6510337" cy="5068888"/>
          </a:xfrm>
          <a:prstGeom prst="rect">
            <a:avLst/>
          </a:prstGeom>
          <a:noFill/>
        </p:spPr>
      </p:pic>
      <p:pic>
        <p:nvPicPr>
          <p:cNvPr id="1290247" name="Picture 7" descr="ars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3165475"/>
            <a:ext cx="2535237" cy="1360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9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Homeostasis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dirty="0" smtClean="0"/>
              <a:t>What do your muscles do to help maintain your body temperature</a:t>
            </a:r>
            <a:r>
              <a:rPr lang="en-US" dirty="0" smtClean="0"/>
              <a:t>?</a:t>
            </a:r>
          </a:p>
          <a:p>
            <a:r>
              <a:rPr lang="en-US" dirty="0" smtClean="0"/>
              <a:t>Shivering</a:t>
            </a:r>
          </a:p>
          <a:p>
            <a:r>
              <a:rPr lang="en-US" dirty="0" smtClean="0"/>
              <a:t>Goose bumps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035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7620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Skeletal System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057400"/>
            <a:ext cx="8458200" cy="4267200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supports the body.</a:t>
            </a:r>
          </a:p>
          <a:p>
            <a:pPr algn="l"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protects internal organs.</a:t>
            </a:r>
          </a:p>
          <a:p>
            <a:pPr algn="l"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 for movement.</a:t>
            </a:r>
          </a:p>
          <a:p>
            <a:pPr algn="l"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stores mineral reserves.</a:t>
            </a:r>
          </a:p>
          <a:p>
            <a:pPr algn="l"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 a site for blood cell formation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en-US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295400"/>
            <a:ext cx="25635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Functions</a:t>
            </a: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447800"/>
            <a:ext cx="3733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Bones are a solid network of living cells and protein fibers that are surrounded by deposits of calcium salts.</a:t>
            </a:r>
            <a:endParaRPr lang="en-US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Picture 3" descr="sb4011a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209800"/>
            <a:ext cx="4927600" cy="3788875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438400" y="381000"/>
            <a:ext cx="40126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Skeletal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24000"/>
            <a:ext cx="8915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</a:pPr>
            <a:r>
              <a:rPr lang="en-US" sz="3200" b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Osteocytes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, mature bone cells, which are embedded in the bone matrix.</a:t>
            </a:r>
          </a:p>
          <a:p>
            <a:pPr marL="457200" indent="-457200">
              <a:buClr>
                <a:schemeClr val="accent2"/>
              </a:buClr>
              <a:buFont typeface="Wingdings" pitchFamily="2" charset="2"/>
              <a:buChar char="Ø"/>
            </a:pPr>
            <a:endParaRPr lang="en-US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Other bone cells</a:t>
            </a:r>
          </a:p>
          <a:p>
            <a:pPr marL="1371600" lvl="2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Osteoclasts, break 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down bone. </a:t>
            </a:r>
          </a:p>
          <a:p>
            <a:pPr marL="1371600" lvl="4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Osteoblasts, produce 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bone.</a:t>
            </a:r>
          </a:p>
          <a:p>
            <a:pPr marL="457200" indent="-457200">
              <a:buClr>
                <a:schemeClr val="accent2"/>
              </a:buClr>
              <a:buFont typeface="Wingdings" pitchFamily="2" charset="2"/>
              <a:buChar char="Ø"/>
            </a:pPr>
            <a:endParaRPr lang="en-US" sz="3200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09600" y="152401"/>
            <a:ext cx="7772400" cy="762000"/>
          </a:xfrm>
          <a:prstGeom prst="rect">
            <a:avLst/>
          </a:prstGeom>
        </p:spPr>
        <p:txBody>
          <a:bodyPr/>
          <a:lstStyle>
            <a:defPPr>
              <a:defRPr sz="4400">
                <a:solidFill>
                  <a:schemeClr val="tx2">
                    <a:shade val="85000"/>
                    <a:satMod val="150000"/>
                  </a:schemeClr>
                </a:solidFill>
                <a:latin typeface="+mj-lt"/>
                <a:ea typeface="+mj-ea"/>
                <a:cs typeface="+mj-cs"/>
              </a:defRPr>
            </a:defPPr>
            <a:lvl1pPr algn="ctr" eaLnBrk="1" hangingPunct="1">
              <a:buNone/>
              <a:defRPr lang="en-US" sz="4800" b="1" strike="noStrike" kern="1200" baseline="0" dirty="0" smtClean="0">
                <a:solidFill>
                  <a:schemeClr val="tx2">
                    <a:shade val="85000"/>
                    <a:satMod val="150000"/>
                  </a:schemeClr>
                </a:solidFill>
                <a:effectLst>
                  <a:outerShdw blurRad="63500" dist="38100" dir="822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lt"/>
                <a:cs typeface="+mj-lt"/>
              </a:defRPr>
            </a:lvl1pPr>
          </a:lstStyle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Skeletal System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676400"/>
            <a:ext cx="58674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Bone marrow is a soft tissue inside the cavities within bones. </a:t>
            </a:r>
            <a:r>
              <a:rPr lang="en-US" sz="3200" b="1" dirty="0">
                <a:solidFill>
                  <a:schemeClr val="accent4">
                    <a:lumMod val="50000"/>
                  </a:schemeClr>
                </a:solidFill>
              </a:rPr>
              <a:t>There are two types </a:t>
            </a:r>
            <a:endParaRPr lang="en-US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914400" lvl="1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Yellow marrow is made up of fat cells. </a:t>
            </a:r>
          </a:p>
          <a:p>
            <a:pPr marL="914400" lvl="1" indent="-457200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Red marrow produces red blood cells, platelets, and some white blood cells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3" name="Picture 3" descr="sb4011a04"/>
          <p:cNvPicPr>
            <a:picLocks noChangeAspect="1" noChangeArrowheads="1"/>
          </p:cNvPicPr>
          <p:nvPr/>
        </p:nvPicPr>
        <p:blipFill>
          <a:blip r:embed="rId2" cstate="print"/>
          <a:srcRect t="11995" r="73075"/>
          <a:stretch>
            <a:fillRect/>
          </a:stretch>
        </p:blipFill>
        <p:spPr bwMode="auto">
          <a:xfrm>
            <a:off x="6019800" y="1524000"/>
            <a:ext cx="2971800" cy="4724400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09600" y="152401"/>
            <a:ext cx="7772400" cy="762000"/>
          </a:xfrm>
          <a:prstGeom prst="rect">
            <a:avLst/>
          </a:prstGeom>
        </p:spPr>
        <p:txBody>
          <a:bodyPr/>
          <a:lstStyle>
            <a:defPPr>
              <a:defRPr sz="4400">
                <a:solidFill>
                  <a:schemeClr val="tx2">
                    <a:shade val="85000"/>
                    <a:satMod val="150000"/>
                  </a:schemeClr>
                </a:solidFill>
                <a:latin typeface="+mj-lt"/>
                <a:ea typeface="+mj-ea"/>
                <a:cs typeface="+mj-cs"/>
              </a:defRPr>
            </a:defPPr>
            <a:lvl1pPr algn="ctr" eaLnBrk="1" hangingPunct="1">
              <a:buNone/>
              <a:defRPr lang="en-US" sz="4800" b="1" strike="noStrike" kern="1200" baseline="0" dirty="0" smtClean="0">
                <a:solidFill>
                  <a:schemeClr val="tx2">
                    <a:shade val="85000"/>
                    <a:satMod val="150000"/>
                  </a:schemeClr>
                </a:solidFill>
                <a:effectLst>
                  <a:outerShdw blurRad="63500" dist="38100" dir="822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lt"/>
                <a:cs typeface="+mj-lt"/>
              </a:defRPr>
            </a:lvl1pPr>
          </a:lstStyle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Skeletal System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57" y="182880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The function of the muscular system is movement. </a:t>
            </a:r>
          </a:p>
          <a:p>
            <a:endParaRPr lang="en-US" sz="3200" dirty="0" smtClean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62000" y="10886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85000"/>
                    <a:satMod val="150000"/>
                  </a:schemeClr>
                </a:solidFill>
                <a:effectLst>
                  <a:outerShdw blurRad="63500" dist="38100" dir="822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lt"/>
                <a:cs typeface="+mj-lt"/>
              </a:rPr>
              <a:t>Function of the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85000"/>
                    <a:satMod val="150000"/>
                  </a:schemeClr>
                </a:solidFill>
                <a:effectLst>
                  <a:outerShdw blurRad="63500" dist="38100" dir="822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lt"/>
                <a:cs typeface="+mj-lt"/>
              </a:rPr>
              <a:t>Muscular System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514600"/>
            <a:ext cx="4414080" cy="412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28600" y="0"/>
            <a:ext cx="6400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800" dirty="0" smtClean="0"/>
              <a:t>There are three different types of muscle tissue:</a:t>
            </a:r>
          </a:p>
          <a:p>
            <a:pPr lvl="1"/>
            <a:endParaRPr lang="en-US" sz="2800" dirty="0" smtClean="0"/>
          </a:p>
          <a:p>
            <a:pPr lvl="2"/>
            <a:r>
              <a:rPr lang="en-US" sz="2800" b="1" dirty="0" smtClean="0"/>
              <a:t>        Skeletal</a:t>
            </a:r>
          </a:p>
          <a:p>
            <a:pPr lvl="2"/>
            <a:endParaRPr lang="en-US" sz="2800" b="1" dirty="0"/>
          </a:p>
          <a:p>
            <a:pPr lvl="2"/>
            <a:endParaRPr lang="en-US" sz="2800" b="1" dirty="0" smtClean="0"/>
          </a:p>
          <a:p>
            <a:pPr lvl="2"/>
            <a:endParaRPr lang="en-US" sz="2800" b="1" dirty="0"/>
          </a:p>
          <a:p>
            <a:pPr lvl="2"/>
            <a:endParaRPr lang="en-US" sz="2800" b="1" dirty="0" smtClean="0"/>
          </a:p>
          <a:p>
            <a:pPr lvl="2"/>
            <a:r>
              <a:rPr lang="en-US" sz="2800" b="1" dirty="0" smtClean="0"/>
              <a:t>        Smooth</a:t>
            </a:r>
          </a:p>
          <a:p>
            <a:pPr lvl="2"/>
            <a:endParaRPr lang="en-US" sz="2800" b="1" dirty="0"/>
          </a:p>
          <a:p>
            <a:pPr lvl="2"/>
            <a:endParaRPr lang="en-US" sz="2800" b="1" dirty="0" smtClean="0"/>
          </a:p>
          <a:p>
            <a:pPr lvl="2"/>
            <a:endParaRPr lang="en-US" sz="2800" b="1" dirty="0" smtClean="0"/>
          </a:p>
          <a:p>
            <a:pPr lvl="2"/>
            <a:r>
              <a:rPr lang="en-US" sz="2800" b="1" smtClean="0"/>
              <a:t>       </a:t>
            </a:r>
            <a:r>
              <a:rPr lang="en-US" sz="2800" b="1" dirty="0" smtClean="0"/>
              <a:t>C</a:t>
            </a:r>
            <a:r>
              <a:rPr lang="en-US" sz="2800" b="1" smtClean="0"/>
              <a:t>ardiac </a:t>
            </a:r>
            <a:endParaRPr lang="en-US" sz="2800" b="1" dirty="0"/>
          </a:p>
        </p:txBody>
      </p:sp>
      <p:pic>
        <p:nvPicPr>
          <p:cNvPr id="4" name="Picture 3" descr="muscl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00" y="609600"/>
            <a:ext cx="2316722" cy="6086475"/>
          </a:xfrm>
          <a:prstGeom prst="rect">
            <a:avLst/>
          </a:prstGeom>
        </p:spPr>
      </p:pic>
      <p:pic>
        <p:nvPicPr>
          <p:cNvPr id="5" name="Picture 4" descr="test muscl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764360" y="2240360"/>
            <a:ext cx="633968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64820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Skeletal muscles generally remain in a state of partial contraction called resting muscle tone. Muscle tone is responsible for keeping the back and legs straight and the head upright, even when you are relaxed.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0" y="762000"/>
            <a:ext cx="8001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>
              <a:buFont typeface="Wingdings" pitchFamily="2" charset="2"/>
              <a:buChar char="§"/>
            </a:pPr>
            <a:r>
              <a:rPr lang="en-US" sz="2800" dirty="0" smtClean="0"/>
              <a:t>are usually attached to bones.</a:t>
            </a:r>
          </a:p>
          <a:p>
            <a:pPr lvl="3">
              <a:buFont typeface="Wingdings" pitchFamily="2" charset="2"/>
              <a:buChar char="§"/>
            </a:pPr>
            <a:r>
              <a:rPr lang="en-US" sz="2800" dirty="0" smtClean="0"/>
              <a:t>are responsible for voluntary movements. </a:t>
            </a:r>
          </a:p>
          <a:p>
            <a:pPr lvl="3">
              <a:buFont typeface="Wingdings" pitchFamily="2" charset="2"/>
              <a:buChar char="§"/>
            </a:pPr>
            <a:r>
              <a:rPr lang="en-US" sz="2800" dirty="0" smtClean="0"/>
              <a:t>are sometimes called striated muscles.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152400"/>
            <a:ext cx="678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Skeletal Muscles</a:t>
            </a:r>
            <a:r>
              <a:rPr lang="en-US" sz="3200" dirty="0" smtClean="0"/>
              <a:t>:</a:t>
            </a:r>
            <a:endParaRPr lang="en-US" sz="3200" dirty="0"/>
          </a:p>
        </p:txBody>
      </p:sp>
      <p:pic>
        <p:nvPicPr>
          <p:cNvPr id="5" name="Picture 4" descr="muscles.png"/>
          <p:cNvPicPr>
            <a:picLocks noChangeAspect="1"/>
          </p:cNvPicPr>
          <p:nvPr/>
        </p:nvPicPr>
        <p:blipFill>
          <a:blip r:embed="rId2" cstate="print"/>
          <a:srcRect r="7904" b="67449"/>
          <a:stretch>
            <a:fillRect/>
          </a:stretch>
        </p:blipFill>
        <p:spPr>
          <a:xfrm>
            <a:off x="228600" y="2057400"/>
            <a:ext cx="2819400" cy="2618014"/>
          </a:xfrm>
          <a:prstGeom prst="rect">
            <a:avLst/>
          </a:prstGeom>
        </p:spPr>
      </p:pic>
      <p:pic>
        <p:nvPicPr>
          <p:cNvPr id="6" name="Picture 5" descr="test muscle.bmp"/>
          <p:cNvPicPr>
            <a:picLocks noChangeAspect="1"/>
          </p:cNvPicPr>
          <p:nvPr/>
        </p:nvPicPr>
        <p:blipFill>
          <a:blip r:embed="rId3" cstate="print"/>
          <a:srcRect t="7272" r="69412"/>
          <a:stretch>
            <a:fillRect/>
          </a:stretch>
        </p:blipFill>
        <p:spPr>
          <a:xfrm rot="5400000">
            <a:off x="3970866" y="1667933"/>
            <a:ext cx="2421467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04800"/>
            <a:ext cx="8839200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>
              <a:lnSpc>
                <a:spcPct val="90000"/>
              </a:lnSpc>
            </a:pPr>
            <a:r>
              <a:rPr lang="en-US" sz="3600" dirty="0" smtClean="0"/>
              <a:t>Smooth muscles: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dirty="0" smtClean="0"/>
              <a:t>are usually not under voluntary control. 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dirty="0" smtClean="0"/>
              <a:t>are spindle-shaped.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dirty="0" smtClean="0"/>
              <a:t>are not striated. 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dirty="0" smtClean="0"/>
              <a:t>are found in many internal organs and blood vessels.</a:t>
            </a:r>
            <a:endParaRPr lang="en-US" sz="2800" dirty="0"/>
          </a:p>
        </p:txBody>
      </p:sp>
      <p:pic>
        <p:nvPicPr>
          <p:cNvPr id="3" name="Picture 2" descr="muscles.png"/>
          <p:cNvPicPr>
            <a:picLocks noChangeAspect="1"/>
          </p:cNvPicPr>
          <p:nvPr/>
        </p:nvPicPr>
        <p:blipFill>
          <a:blip r:embed="rId2" cstate="print"/>
          <a:srcRect t="32551" r="7904" b="34898"/>
          <a:stretch>
            <a:fillRect/>
          </a:stretch>
        </p:blipFill>
        <p:spPr>
          <a:xfrm>
            <a:off x="685800" y="3276599"/>
            <a:ext cx="2971800" cy="2759529"/>
          </a:xfrm>
          <a:prstGeom prst="rect">
            <a:avLst/>
          </a:prstGeom>
        </p:spPr>
      </p:pic>
      <p:pic>
        <p:nvPicPr>
          <p:cNvPr id="4" name="Picture 3" descr="test muscle.bmp"/>
          <p:cNvPicPr>
            <a:picLocks noChangeAspect="1"/>
          </p:cNvPicPr>
          <p:nvPr/>
        </p:nvPicPr>
        <p:blipFill>
          <a:blip r:embed="rId3" cstate="print"/>
          <a:srcRect l="31765" t="7272" r="35294"/>
          <a:stretch>
            <a:fillRect/>
          </a:stretch>
        </p:blipFill>
        <p:spPr>
          <a:xfrm rot="5400000">
            <a:off x="4504267" y="2734735"/>
            <a:ext cx="2726266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ma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uman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Human">
      <a:fillStyleLst>
        <a:solidFill>
          <a:schemeClr val="phClr"/>
        </a:solidFill>
        <a:gradFill>
          <a:gsLst>
            <a:gs pos="0">
              <a:schemeClr val="phClr">
                <a:tint val="30000"/>
                <a:satMod val="175000"/>
              </a:schemeClr>
            </a:gs>
            <a:gs pos="50000">
              <a:schemeClr val="phClr">
                <a:tint val="55000"/>
                <a:satMod val="200000"/>
              </a:schemeClr>
            </a:gs>
            <a:gs pos="70000">
              <a:schemeClr val="phClr">
                <a:tint val="70000"/>
                <a:satMod val="175000"/>
              </a:schemeClr>
            </a:gs>
            <a:gs pos="100000">
              <a:schemeClr val="phClr">
                <a:tint val="85000"/>
                <a:satMod val="175000"/>
              </a:schemeClr>
            </a:gs>
          </a:gsLst>
          <a:lin ang="8000000" scaled="1"/>
        </a:gradFill>
        <a:gradFill>
          <a:gsLst>
            <a:gs pos="0">
              <a:schemeClr val="phClr">
                <a:shade val="100000"/>
                <a:satMod val="140000"/>
              </a:schemeClr>
            </a:gs>
            <a:gs pos="40000">
              <a:schemeClr val="phClr">
                <a:shade val="65000"/>
                <a:satMod val="140000"/>
              </a:schemeClr>
            </a:gs>
            <a:gs pos="70000">
              <a:schemeClr val="phClr">
                <a:shade val="40000"/>
                <a:satMod val="115000"/>
              </a:schemeClr>
            </a:gs>
            <a:gs pos="100000">
              <a:schemeClr val="phClr">
                <a:shade val="20000"/>
                <a:satMod val="115000"/>
              </a:schemeClr>
            </a:gs>
          </a:gsLst>
          <a:lin ang="8000000" scaled="1"/>
        </a:gradFill>
      </a:fillStyleLst>
      <a:lnStyleLst>
        <a:ln w="500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2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9000000" rotWithShape="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400" dir="9000000" rotWithShape="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400" dir="90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rightRoom" dir="tr">
              <a:rot lat="0" lon="0" rev="3540000"/>
            </a:lightRig>
          </a:scene3d>
          <a:sp3d prstMaterial="matte">
            <a:bevelT w="190500" h="44450" prst="cross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275000"/>
              </a:schemeClr>
            </a:gs>
            <a:gs pos="3000">
              <a:schemeClr val="phClr">
                <a:tint val="87000"/>
                <a:satMod val="275000"/>
              </a:schemeClr>
            </a:gs>
            <a:gs pos="10000">
              <a:schemeClr val="phClr">
                <a:tint val="90000"/>
                <a:satMod val="275000"/>
              </a:schemeClr>
            </a:gs>
            <a:gs pos="70000">
              <a:schemeClr val="phClr">
                <a:shade val="38000"/>
                <a:satMod val="275000"/>
              </a:schemeClr>
            </a:gs>
            <a:gs pos="90000">
              <a:schemeClr val="phClr">
                <a:shade val="25000"/>
                <a:satMod val="300000"/>
              </a:schemeClr>
            </a:gs>
            <a:gs pos="100000">
              <a:schemeClr val="phClr">
                <a:shade val="22000"/>
                <a:satMod val="300000"/>
              </a:schemeClr>
            </a:gs>
          </a:gsLst>
          <a:path path="circle">
            <a:fillToRect l="60000" t="-3300" b="200000"/>
          </a:path>
        </a:gradFill>
        <a:gradFill rotWithShape="1">
          <a:gsLst>
            <a:gs pos="0">
              <a:schemeClr val="phClr">
                <a:tint val="57000"/>
                <a:satMod val="400000"/>
              </a:schemeClr>
            </a:gs>
            <a:gs pos="100000">
              <a:schemeClr val="phClr">
                <a:tint val="87000"/>
                <a:shade val="40000"/>
                <a:satMod val="5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Human</Template>
  <TotalTime>597</TotalTime>
  <Words>375</Words>
  <Application>Microsoft Office PowerPoint</Application>
  <PresentationFormat>On-screen Show (4:3)</PresentationFormat>
  <Paragraphs>71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Human</vt:lpstr>
      <vt:lpstr>PowerPoint Presentation</vt:lpstr>
      <vt:lpstr>Skeletal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Muscles and Bones Interact</vt:lpstr>
      <vt:lpstr>How Muscles and Bones Interact</vt:lpstr>
      <vt:lpstr>Homeostasis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Functions of the Skeletal System</dc:title>
  <dc:creator>Mary C. Thornton</dc:creator>
  <cp:lastModifiedBy>admin</cp:lastModifiedBy>
  <cp:revision>47</cp:revision>
  <dcterms:created xsi:type="dcterms:W3CDTF">2012-04-07T15:01:46Z</dcterms:created>
  <dcterms:modified xsi:type="dcterms:W3CDTF">2013-04-11T20:06:16Z</dcterms:modified>
</cp:coreProperties>
</file>